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4" r:id="rId4"/>
    <p:sldId id="267" r:id="rId5"/>
    <p:sldId id="268" r:id="rId6"/>
    <p:sldId id="258" r:id="rId7"/>
    <p:sldId id="259" r:id="rId8"/>
    <p:sldId id="260" r:id="rId9"/>
    <p:sldId id="265" r:id="rId10"/>
    <p:sldId id="266" r:id="rId11"/>
    <p:sldId id="261" r:id="rId12"/>
    <p:sldId id="262" r:id="rId13"/>
    <p:sldId id="263"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90" d="100"/>
          <a:sy n="90" d="100"/>
        </p:scale>
        <p:origin x="-57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7/5/2024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7031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345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6008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12660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43025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3220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4506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9161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7/5/2024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4171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4526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7/5/2024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2526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8064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92324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2643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5762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0145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85132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522484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r>
              <a:rPr lang="en-US" sz="4000" dirty="0"/>
              <a:t>FROZEN SHOULDER/ </a:t>
            </a:r>
            <a:r>
              <a:rPr lang="en-US" sz="4000" dirty="0" err="1"/>
              <a:t>Periarthritis</a:t>
            </a:r>
            <a:r>
              <a:rPr lang="en-US" sz="4000" dirty="0"/>
              <a:t> shoulder/ stiff shoulder/ adhesive capsulitis </a:t>
            </a:r>
            <a:endParaRPr lang="en-IN" sz="4000" dirty="0"/>
          </a:p>
        </p:txBody>
      </p:sp>
      <p:sp>
        <p:nvSpPr>
          <p:cNvPr id="3" name="Subtitle 2"/>
          <p:cNvSpPr>
            <a:spLocks noGrp="1"/>
          </p:cNvSpPr>
          <p:nvPr>
            <p:ph type="subTitle" idx="1"/>
          </p:nvPr>
        </p:nvSpPr>
        <p:spPr>
          <a:xfrm>
            <a:off x="4536041" y="3628501"/>
            <a:ext cx="9448800" cy="685800"/>
          </a:xfrm>
        </p:spPr>
        <p:txBody>
          <a:bodyPr>
            <a:noAutofit/>
          </a:bodyPr>
          <a:lstStyle/>
          <a:p>
            <a:pPr algn="ctr"/>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Goutami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Katage</a:t>
            </a:r>
            <a:r>
              <a:rPr lang="en-US" b="1" dirty="0">
                <a:latin typeface="Times New Roman" panose="02020603050405020304" pitchFamily="18" charset="0"/>
                <a:cs typeface="Times New Roman" panose="02020603050405020304" pitchFamily="18" charset="0"/>
              </a:rPr>
              <a:t> Shah</a:t>
            </a:r>
          </a:p>
          <a:p>
            <a:pPr algn="ctr"/>
            <a:r>
              <a:rPr lang="en-US" b="1" dirty="0">
                <a:latin typeface="Times New Roman" panose="02020603050405020304" pitchFamily="18" charset="0"/>
                <a:cs typeface="Times New Roman" panose="02020603050405020304" pitchFamily="18" charset="0"/>
              </a:rPr>
              <a:t>Dept. </a:t>
            </a:r>
            <a:r>
              <a:rPr lang="en-US" b="1" dirty="0" smtClean="0">
                <a:latin typeface="Times New Roman" panose="02020603050405020304" pitchFamily="18" charset="0"/>
                <a:cs typeface="Times New Roman" panose="02020603050405020304" pitchFamily="18" charset="0"/>
              </a:rPr>
              <a:t>of </a:t>
            </a:r>
            <a:r>
              <a:rPr lang="en-US" b="1" dirty="0">
                <a:latin typeface="Times New Roman" panose="02020603050405020304" pitchFamily="18" charset="0"/>
                <a:cs typeface="Times New Roman" panose="02020603050405020304" pitchFamily="18" charset="0"/>
              </a:rPr>
              <a:t>Musculoskeletal Physiotherapy</a:t>
            </a:r>
          </a:p>
          <a:p>
            <a:pPr algn="ctr"/>
            <a:r>
              <a:rPr lang="en-US" b="1" dirty="0">
                <a:latin typeface="Times New Roman" panose="02020603050405020304" pitchFamily="18" charset="0"/>
                <a:cs typeface="Times New Roman" panose="02020603050405020304" pitchFamily="18" charset="0"/>
              </a:rPr>
              <a:t>MGM Institute Of Physiotherapy</a:t>
            </a:r>
          </a:p>
          <a:p>
            <a:pPr algn="ctr"/>
            <a:r>
              <a:rPr lang="en-US" b="1" dirty="0">
                <a:latin typeface="Times New Roman" panose="02020603050405020304" pitchFamily="18" charset="0"/>
                <a:cs typeface="Times New Roman" panose="02020603050405020304" pitchFamily="18" charset="0"/>
              </a:rPr>
              <a:t>Chh. Sambhajinagar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7780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latin typeface="Bahnschrift SemiBold Condensed" panose="020B0502040204020203" pitchFamily="34" charset="0"/>
              </a:rPr>
              <a:t>The capsule of the shoulder is thickened in adhesive capsulitis </a:t>
            </a:r>
          </a:p>
          <a:p>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and a mild chronic inflammatory infiltrate and fibrosis maybe present.</a:t>
            </a:r>
          </a:p>
          <a:p>
            <a:pPr marL="0" indent="0">
              <a:buNone/>
            </a:pP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 The adhesive capsulitis is primarily a </a:t>
            </a:r>
            <a:r>
              <a:rPr lang="en-IN" dirty="0" err="1">
                <a:latin typeface="Bahnschrift SemiBold Condensed" panose="020B0502040204020203" pitchFamily="34" charset="0"/>
              </a:rPr>
              <a:t>fibrosing</a:t>
            </a:r>
            <a:r>
              <a:rPr lang="en-IN" dirty="0">
                <a:latin typeface="Bahnschrift SemiBold Condensed" panose="020B0502040204020203" pitchFamily="34" charset="0"/>
              </a:rPr>
              <a:t> condition affecting the capsule (fibrous bag around a joint) </a:t>
            </a:r>
          </a:p>
          <a:p>
            <a:pPr marL="0" indent="0">
              <a:buNone/>
            </a:pP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 This causes tightness of the </a:t>
            </a:r>
            <a:r>
              <a:rPr lang="en-IN" dirty="0" err="1">
                <a:latin typeface="Bahnschrift SemiBold Condensed" panose="020B0502040204020203" pitchFamily="34" charset="0"/>
              </a:rPr>
              <a:t>coracohumeral</a:t>
            </a:r>
            <a:r>
              <a:rPr lang="en-IN" dirty="0">
                <a:latin typeface="Bahnschrift SemiBold Condensed" panose="020B0502040204020203" pitchFamily="34" charset="0"/>
              </a:rPr>
              <a:t> ligament (one the ligaments attaching the shoulder to the </a:t>
            </a:r>
            <a:r>
              <a:rPr lang="en-IN" dirty="0" err="1">
                <a:latin typeface="Bahnschrift SemiBold Condensed" panose="020B0502040204020203" pitchFamily="34" charset="0"/>
              </a:rPr>
              <a:t>humerus</a:t>
            </a:r>
            <a:r>
              <a:rPr lang="en-IN" dirty="0">
                <a:latin typeface="Bahnschrift SemiBold Condensed" panose="020B0502040204020203" pitchFamily="34" charset="0"/>
              </a:rPr>
              <a:t>) </a:t>
            </a:r>
            <a:br>
              <a:rPr lang="en-IN" dirty="0">
                <a:latin typeface="Bahnschrift SemiBold Condensed" panose="020B0502040204020203" pitchFamily="34" charset="0"/>
              </a:rPr>
            </a:b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              </a:t>
            </a:r>
          </a:p>
          <a:p>
            <a:pPr marL="0" indent="0">
              <a:buNone/>
            </a:pPr>
            <a:r>
              <a:rPr lang="en-IN" dirty="0">
                <a:latin typeface="Bahnschrift SemiBold Condensed" panose="020B0502040204020203" pitchFamily="34" charset="0"/>
              </a:rPr>
              <a:t>which in turn leads to restriction of passive movement of the shoulder especially the external rotation</a:t>
            </a:r>
          </a:p>
        </p:txBody>
      </p:sp>
      <p:sp>
        <p:nvSpPr>
          <p:cNvPr id="4" name="Down Arrow 3"/>
          <p:cNvSpPr/>
          <p:nvPr/>
        </p:nvSpPr>
        <p:spPr>
          <a:xfrm>
            <a:off x="4252686" y="2543628"/>
            <a:ext cx="435428"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252686" y="3336471"/>
            <a:ext cx="435428"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10743" y="4089400"/>
            <a:ext cx="377371"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310743" y="4963886"/>
            <a:ext cx="464458" cy="682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286664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1214" y="194685"/>
            <a:ext cx="8610600" cy="12930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STAGES OF ADHESIVE CAPSULITIS </a:t>
            </a:r>
            <a:endParaRPr lang="en-IN" dirty="0"/>
          </a:p>
        </p:txBody>
      </p:sp>
      <p:sp>
        <p:nvSpPr>
          <p:cNvPr id="5" name="Down Arrow 4"/>
          <p:cNvSpPr/>
          <p:nvPr/>
        </p:nvSpPr>
        <p:spPr>
          <a:xfrm>
            <a:off x="6604000" y="1059542"/>
            <a:ext cx="522514" cy="856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931886" y="1915885"/>
            <a:ext cx="8389256" cy="4713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261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IN" dirty="0"/>
          </a:p>
        </p:txBody>
      </p:sp>
      <p:sp>
        <p:nvSpPr>
          <p:cNvPr id="4" name="Rectangle 3"/>
          <p:cNvSpPr/>
          <p:nvPr/>
        </p:nvSpPr>
        <p:spPr>
          <a:xfrm>
            <a:off x="638629" y="2413338"/>
            <a:ext cx="8505371" cy="5355312"/>
          </a:xfrm>
          <a:prstGeom prst="rect">
            <a:avLst/>
          </a:prstGeom>
        </p:spPr>
        <p:txBody>
          <a:bodyPr wrap="square">
            <a:spAutoFit/>
          </a:bodyPr>
          <a:lstStyle/>
          <a:p>
            <a:r>
              <a:rPr lang="en-US" dirty="0">
                <a:latin typeface="Bahnschrift SemiCondensed" pitchFamily="34" charset="0"/>
              </a:rPr>
              <a:t>CLINICAL FEATURES </a:t>
            </a:r>
          </a:p>
          <a:p>
            <a:r>
              <a:rPr lang="en-US" dirty="0">
                <a:latin typeface="Bahnschrift SemiCondensed" pitchFamily="34" charset="0"/>
              </a:rPr>
              <a:t> Pain</a:t>
            </a:r>
          </a:p>
          <a:p>
            <a:r>
              <a:rPr lang="en-US" dirty="0">
                <a:latin typeface="Bahnschrift SemiCondensed" pitchFamily="34" charset="0"/>
              </a:rPr>
              <a:t> Stiffness </a:t>
            </a:r>
          </a:p>
          <a:p>
            <a:r>
              <a:rPr lang="en-US" dirty="0">
                <a:latin typeface="Bahnschrift SemiCondensed" pitchFamily="34" charset="0"/>
              </a:rPr>
              <a:t>Tenderness </a:t>
            </a:r>
          </a:p>
          <a:p>
            <a:r>
              <a:rPr lang="en-US" dirty="0">
                <a:latin typeface="Bahnschrift SemiCondensed" pitchFamily="34" charset="0"/>
              </a:rPr>
              <a:t> Pain worst at night </a:t>
            </a:r>
          </a:p>
          <a:p>
            <a:r>
              <a:rPr lang="en-US" dirty="0">
                <a:latin typeface="Bahnschrift SemiCondensed" pitchFamily="34" charset="0"/>
              </a:rPr>
              <a:t> Stiffness limited to abduction and internal rotation</a:t>
            </a:r>
          </a:p>
          <a:p>
            <a:r>
              <a:rPr lang="en-US" dirty="0">
                <a:latin typeface="Bahnschrift SemiCondensed" pitchFamily="34" charset="0"/>
              </a:rPr>
              <a:t> Later pain present at all times and all movements are severely limited.</a:t>
            </a:r>
          </a:p>
          <a:p>
            <a:endParaRPr lang="en-US" dirty="0">
              <a:latin typeface="Bahnschrift SemiCondensed" pitchFamily="34" charset="0"/>
            </a:endParaRPr>
          </a:p>
          <a:p>
            <a:endParaRPr lang="en-US" dirty="0">
              <a:latin typeface="Bahnschrift SemiCondensed" pitchFamily="34" charset="0"/>
            </a:endParaRPr>
          </a:p>
          <a:p>
            <a:pPr marL="285750" indent="-285750">
              <a:buFont typeface="Arial" panose="020B0604020202020204" pitchFamily="34" charset="0"/>
              <a:buChar char="•"/>
            </a:pPr>
            <a:r>
              <a:rPr lang="en-US" dirty="0">
                <a:latin typeface="Bahnschrift SemiCondensed" pitchFamily="34" charset="0"/>
              </a:rPr>
              <a:t> FREEZING PHASE – Dull aching pain not extending till elbow </a:t>
            </a:r>
          </a:p>
          <a:p>
            <a:pPr marL="285750" indent="-285750">
              <a:buFont typeface="Arial" panose="020B0604020202020204" pitchFamily="34" charset="0"/>
              <a:buChar char="•"/>
            </a:pPr>
            <a:r>
              <a:rPr lang="en-US" dirty="0">
                <a:latin typeface="Bahnschrift SemiCondensed" pitchFamily="34" charset="0"/>
              </a:rPr>
              <a:t> FROZEN PHASE- Radiating pain beyond elbow. Pain severe intensity. Emotional stress and depression.  </a:t>
            </a:r>
          </a:p>
          <a:p>
            <a:endParaRPr lang="en-US" dirty="0">
              <a:latin typeface="Bahnschrift SemiCondensed" pitchFamily="34" charset="0"/>
            </a:endParaRPr>
          </a:p>
          <a:p>
            <a:endParaRPr lang="en-US" dirty="0">
              <a:latin typeface="Bahnschrift SemiCondensed" pitchFamily="34" charset="0"/>
            </a:endParaRPr>
          </a:p>
          <a:p>
            <a:endParaRPr lang="en-US" dirty="0">
              <a:latin typeface="Bahnschrift SemiCondensed" pitchFamily="34" charset="0"/>
            </a:endParaRPr>
          </a:p>
          <a:p>
            <a:endParaRPr lang="en-US" dirty="0">
              <a:latin typeface="Bahnschrift SemiCondensed" pitchFamily="34" charset="0"/>
            </a:endParaRPr>
          </a:p>
          <a:p>
            <a:endParaRPr lang="en-US" dirty="0">
              <a:latin typeface="Bahnschrift SemiCondensed" pitchFamily="34" charset="0"/>
            </a:endParaRPr>
          </a:p>
          <a:p>
            <a:endParaRPr lang="en-US" dirty="0">
              <a:latin typeface="Bahnschrift SemiCondensed" pitchFamily="34" charset="0"/>
            </a:endParaRPr>
          </a:p>
          <a:p>
            <a:endParaRPr lang="en-IN" dirty="0">
              <a:latin typeface="Bahnschrift SemiCondensed" pitchFamily="34" charset="0"/>
            </a:endParaRPr>
          </a:p>
        </p:txBody>
      </p:sp>
    </p:spTree>
    <p:extLst>
      <p:ext uri="{BB962C8B-B14F-4D97-AF65-F5344CB8AC3E}">
        <p14:creationId xmlns="" xmlns:p14="http://schemas.microsoft.com/office/powerpoint/2010/main" val="4010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endParaRPr lang="en-IN" dirty="0"/>
          </a:p>
        </p:txBody>
      </p:sp>
      <p:sp>
        <p:nvSpPr>
          <p:cNvPr id="3" name="Content Placeholder 2"/>
          <p:cNvSpPr>
            <a:spLocks noGrp="1"/>
          </p:cNvSpPr>
          <p:nvPr>
            <p:ph idx="1"/>
          </p:nvPr>
        </p:nvSpPr>
        <p:spPr/>
        <p:txBody>
          <a:bodyPr/>
          <a:lstStyle/>
          <a:p>
            <a:r>
              <a:rPr lang="en-US" dirty="0"/>
              <a:t> To reduce pain</a:t>
            </a:r>
          </a:p>
          <a:p>
            <a:r>
              <a:rPr lang="en-US" dirty="0"/>
              <a:t> To improve mobility of the joint</a:t>
            </a:r>
          </a:p>
          <a:p>
            <a:r>
              <a:rPr lang="en-US" dirty="0"/>
              <a:t> To increase extensibility of thickened and contracted capsule </a:t>
            </a:r>
          </a:p>
          <a:p>
            <a:r>
              <a:rPr lang="en-US" dirty="0"/>
              <a:t> To improve GH rhythm</a:t>
            </a:r>
          </a:p>
          <a:p>
            <a:r>
              <a:rPr lang="en-US" dirty="0"/>
              <a:t> To increase strength </a:t>
            </a:r>
          </a:p>
          <a:p>
            <a:r>
              <a:rPr lang="en-US" dirty="0"/>
              <a:t> To achieve joint play </a:t>
            </a:r>
          </a:p>
          <a:p>
            <a:r>
              <a:rPr lang="en-US" dirty="0"/>
              <a:t> </a:t>
            </a:r>
          </a:p>
        </p:txBody>
      </p:sp>
    </p:spTree>
    <p:extLst>
      <p:ext uri="{BB962C8B-B14F-4D97-AF65-F5344CB8AC3E}">
        <p14:creationId xmlns="" xmlns:p14="http://schemas.microsoft.com/office/powerpoint/2010/main" val="229616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Patient education</a:t>
            </a:r>
          </a:p>
          <a:p>
            <a:r>
              <a:rPr lang="en-US" dirty="0"/>
              <a:t> To reduce pain- </a:t>
            </a:r>
          </a:p>
          <a:p>
            <a:pPr marL="0" indent="0">
              <a:buNone/>
            </a:pPr>
            <a:r>
              <a:rPr lang="en-US" dirty="0"/>
              <a:t>         1.  Ultrasound- pulsed mode , Intensity- 1.5W/cm square, </a:t>
            </a:r>
          </a:p>
          <a:p>
            <a:pPr marL="0" indent="0">
              <a:buNone/>
            </a:pPr>
            <a:r>
              <a:rPr lang="en-US" dirty="0"/>
              <a:t>                                   Time- 10 min , once a day 6 days a week for 4 weeks </a:t>
            </a:r>
          </a:p>
          <a:p>
            <a:pPr marL="0" indent="0">
              <a:buNone/>
            </a:pPr>
            <a:r>
              <a:rPr lang="en-US" dirty="0"/>
              <a:t>          2. LASER- Parameters – 850nm </a:t>
            </a:r>
            <a:r>
              <a:rPr lang="en-US" dirty="0" err="1"/>
              <a:t>wavelenth</a:t>
            </a:r>
            <a:r>
              <a:rPr lang="en-US" dirty="0"/>
              <a:t>, 3min/session </a:t>
            </a:r>
          </a:p>
          <a:p>
            <a:pPr marL="0" indent="0">
              <a:buNone/>
            </a:pPr>
            <a:r>
              <a:rPr lang="en-US" dirty="0"/>
              <a:t>          3. TENS- Sitting, continuous mode, frequency 100Hz </a:t>
            </a:r>
          </a:p>
          <a:p>
            <a:pPr marL="0" indent="0">
              <a:buNone/>
            </a:pPr>
            <a:r>
              <a:rPr lang="en-US" dirty="0"/>
              <a:t>                           Pulse duration- 0.05-0.7ms, time- 20min </a:t>
            </a:r>
          </a:p>
          <a:p>
            <a:pPr marL="0" indent="0">
              <a:buNone/>
            </a:pPr>
            <a:r>
              <a:rPr lang="en-US" dirty="0"/>
              <a:t>                           Placement- over painful points </a:t>
            </a:r>
          </a:p>
        </p:txBody>
      </p:sp>
    </p:spTree>
    <p:extLst>
      <p:ext uri="{BB962C8B-B14F-4D97-AF65-F5344CB8AC3E}">
        <p14:creationId xmlns="" xmlns:p14="http://schemas.microsoft.com/office/powerpoint/2010/main" val="333803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US" dirty="0"/>
              <a:t>  4. Moist pack 15 min- as well for spasm</a:t>
            </a:r>
          </a:p>
          <a:p>
            <a:pPr marL="0" indent="0">
              <a:buNone/>
            </a:pPr>
            <a:endParaRPr lang="en-US" dirty="0"/>
          </a:p>
          <a:p>
            <a:r>
              <a:rPr lang="en-US" dirty="0"/>
              <a:t> Patient education- 1.Describe the natural course of disease </a:t>
            </a:r>
          </a:p>
          <a:p>
            <a:pPr marL="0" indent="0">
              <a:buNone/>
            </a:pPr>
            <a:r>
              <a:rPr lang="en-US" dirty="0"/>
              <a:t>                             2. Activity modification to encourage , pain free ROM</a:t>
            </a:r>
          </a:p>
          <a:p>
            <a:pPr marL="0" indent="0">
              <a:buNone/>
            </a:pPr>
            <a:r>
              <a:rPr lang="en-US" dirty="0"/>
              <a:t>                             </a:t>
            </a:r>
          </a:p>
          <a:p>
            <a:pPr marL="0" indent="0">
              <a:buNone/>
            </a:pPr>
            <a:r>
              <a:rPr lang="en-US" dirty="0"/>
              <a:t>  </a:t>
            </a:r>
            <a:endParaRPr lang="en-IN" dirty="0"/>
          </a:p>
        </p:txBody>
      </p:sp>
    </p:spTree>
    <p:extLst>
      <p:ext uri="{BB962C8B-B14F-4D97-AF65-F5344CB8AC3E}">
        <p14:creationId xmlns="" xmlns:p14="http://schemas.microsoft.com/office/powerpoint/2010/main" val="84414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Conventional PT </a:t>
            </a:r>
            <a:r>
              <a:rPr lang="en-US" dirty="0" err="1"/>
              <a:t>programme</a:t>
            </a:r>
            <a:r>
              <a:rPr lang="en-US" dirty="0"/>
              <a:t>- </a:t>
            </a:r>
          </a:p>
          <a:p>
            <a:pPr marL="457200" indent="-457200">
              <a:buAutoNum type="arabicPeriod"/>
            </a:pPr>
            <a:r>
              <a:rPr lang="en-US" dirty="0"/>
              <a:t>Pendulum exercises </a:t>
            </a:r>
          </a:p>
          <a:p>
            <a:pPr marL="457200" indent="-457200">
              <a:buAutoNum type="arabicPeriod"/>
            </a:pPr>
            <a:r>
              <a:rPr lang="en-US" dirty="0"/>
              <a:t> Wand exercises </a:t>
            </a:r>
          </a:p>
          <a:p>
            <a:pPr marL="457200" indent="-457200">
              <a:buAutoNum type="arabicPeriod"/>
            </a:pPr>
            <a:r>
              <a:rPr lang="en-US" dirty="0"/>
              <a:t> Shoulder ladder exercise – </a:t>
            </a:r>
            <a:r>
              <a:rPr lang="en-US" dirty="0" err="1"/>
              <a:t>sh</a:t>
            </a:r>
            <a:r>
              <a:rPr lang="en-US" dirty="0"/>
              <a:t> flexion, abduction</a:t>
            </a:r>
          </a:p>
          <a:p>
            <a:pPr marL="457200" indent="-457200">
              <a:buAutoNum type="arabicPeriod"/>
            </a:pPr>
            <a:r>
              <a:rPr lang="en-US" dirty="0"/>
              <a:t> Shoulder pulley ex- </a:t>
            </a:r>
            <a:r>
              <a:rPr lang="en-US" dirty="0" err="1"/>
              <a:t>sh</a:t>
            </a:r>
            <a:r>
              <a:rPr lang="en-US" dirty="0"/>
              <a:t> flexion, abduction </a:t>
            </a:r>
          </a:p>
          <a:p>
            <a:pPr marL="0" indent="0">
              <a:buNone/>
            </a:pPr>
            <a:r>
              <a:rPr lang="en-US" dirty="0"/>
              <a:t>2 sets , 10 repetitions </a:t>
            </a:r>
          </a:p>
          <a:p>
            <a:pPr marL="0" indent="0">
              <a:buNone/>
            </a:pPr>
            <a:r>
              <a:rPr lang="en-US" dirty="0" err="1"/>
              <a:t>Freq</a:t>
            </a:r>
            <a:r>
              <a:rPr lang="en-US" dirty="0"/>
              <a:t>- 5times/week </a:t>
            </a:r>
          </a:p>
          <a:p>
            <a:pPr marL="0" indent="0">
              <a:buNone/>
            </a:pPr>
            <a:r>
              <a:rPr lang="en-US" dirty="0"/>
              <a:t>Duration- 4 weeks </a:t>
            </a:r>
            <a:endParaRPr lang="en-IN" dirty="0"/>
          </a:p>
        </p:txBody>
      </p:sp>
    </p:spTree>
    <p:extLst>
      <p:ext uri="{BB962C8B-B14F-4D97-AF65-F5344CB8AC3E}">
        <p14:creationId xmlns="" xmlns:p14="http://schemas.microsoft.com/office/powerpoint/2010/main" val="311903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MET- 10 sec contraction 5 sec relaxation</a:t>
            </a:r>
          </a:p>
          <a:p>
            <a:pPr marL="0" indent="0">
              <a:buNone/>
            </a:pPr>
            <a:r>
              <a:rPr lang="en-US" dirty="0"/>
              <a:t>                 Repetitions- 5times/session </a:t>
            </a:r>
          </a:p>
          <a:p>
            <a:pPr marL="0" indent="0">
              <a:buNone/>
            </a:pPr>
            <a:r>
              <a:rPr lang="en-US" dirty="0"/>
              <a:t>                Duration- 3 sessions/ week for 4 weeks ( 12 sessions) </a:t>
            </a:r>
          </a:p>
          <a:p>
            <a:r>
              <a:rPr lang="en-US" dirty="0"/>
              <a:t> Scapular mobilization- </a:t>
            </a:r>
          </a:p>
          <a:p>
            <a:pPr marL="0" indent="0">
              <a:buNone/>
            </a:pPr>
            <a:r>
              <a:rPr lang="en-US" dirty="0"/>
              <a:t>PP- Side lying, </a:t>
            </a:r>
            <a:r>
              <a:rPr lang="en-US" dirty="0" err="1"/>
              <a:t>affecte</a:t>
            </a:r>
            <a:r>
              <a:rPr lang="en-US" dirty="0"/>
              <a:t> shoulder up </a:t>
            </a:r>
          </a:p>
          <a:p>
            <a:pPr marL="0" indent="0">
              <a:buNone/>
            </a:pPr>
            <a:r>
              <a:rPr lang="en-US" dirty="0"/>
              <a:t>          Superior and inferior </a:t>
            </a:r>
          </a:p>
          <a:p>
            <a:pPr marL="0" indent="0">
              <a:buNone/>
            </a:pPr>
            <a:r>
              <a:rPr lang="en-US" dirty="0"/>
              <a:t>          Upward and downward rotation </a:t>
            </a:r>
          </a:p>
          <a:p>
            <a:pPr marL="0" indent="0">
              <a:buNone/>
            </a:pPr>
            <a:r>
              <a:rPr lang="en-US" dirty="0"/>
              <a:t>          10 sets 10 repetitions , rest interval 30 sec </a:t>
            </a:r>
          </a:p>
          <a:p>
            <a:pPr marL="0" indent="0">
              <a:buNone/>
            </a:pPr>
            <a:r>
              <a:rPr lang="en-US" dirty="0"/>
              <a:t>           Duration- 2 times a week for 8 weeks </a:t>
            </a:r>
            <a:endParaRPr lang="en-IN" dirty="0"/>
          </a:p>
        </p:txBody>
      </p:sp>
    </p:spTree>
    <p:extLst>
      <p:ext uri="{BB962C8B-B14F-4D97-AF65-F5344CB8AC3E}">
        <p14:creationId xmlns="" xmlns:p14="http://schemas.microsoft.com/office/powerpoint/2010/main" val="318431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a:t> </a:t>
            </a:r>
            <a:r>
              <a:rPr lang="en-US" dirty="0" err="1"/>
              <a:t>Cyriax</a:t>
            </a:r>
            <a:r>
              <a:rPr lang="en-US" dirty="0"/>
              <a:t> mobilization- Deep friction massage , 15min, 3 times/week for 2 weeks </a:t>
            </a:r>
          </a:p>
          <a:p>
            <a:r>
              <a:rPr lang="en-US" dirty="0"/>
              <a:t> Maitland mobilization-</a:t>
            </a:r>
          </a:p>
          <a:p>
            <a:pPr marL="0" indent="0">
              <a:buNone/>
            </a:pPr>
            <a:r>
              <a:rPr lang="en-US" dirty="0"/>
              <a:t>    Glides – </a:t>
            </a:r>
            <a:r>
              <a:rPr lang="en-US" dirty="0" err="1"/>
              <a:t>Inf</a:t>
            </a:r>
            <a:r>
              <a:rPr lang="en-US" dirty="0"/>
              <a:t> , PA, AP </a:t>
            </a:r>
          </a:p>
          <a:p>
            <a:pPr marL="0" indent="0">
              <a:buNone/>
            </a:pPr>
            <a:r>
              <a:rPr lang="en-US" dirty="0"/>
              <a:t>        2-3 glides/s , sets – 5 , </a:t>
            </a:r>
            <a:r>
              <a:rPr lang="en-US" dirty="0" err="1"/>
              <a:t>freq</a:t>
            </a:r>
            <a:r>
              <a:rPr lang="en-US" dirty="0"/>
              <a:t>- 3 times/week for 4 weeks </a:t>
            </a:r>
          </a:p>
          <a:p>
            <a:pPr>
              <a:lnSpc>
                <a:spcPct val="150000"/>
              </a:lnSpc>
            </a:pPr>
            <a:r>
              <a:rPr lang="en-US" dirty="0"/>
              <a:t> Mulligan mobilization- </a:t>
            </a:r>
            <a:r>
              <a:rPr lang="en-US" sz="2400" dirty="0"/>
              <a:t>Sets and repetitions: 3 sets of 10 repetitions, Rest interval: 30 seconds between each set, Frequency: 5 days/week Duration: 3 weeks.</a:t>
            </a:r>
          </a:p>
          <a:p>
            <a:endParaRPr lang="en-US" dirty="0"/>
          </a:p>
          <a:p>
            <a:pPr marL="0" indent="0">
              <a:buNone/>
            </a:pPr>
            <a:endParaRPr lang="en-IN" dirty="0"/>
          </a:p>
        </p:txBody>
      </p:sp>
    </p:spTree>
    <p:extLst>
      <p:ext uri="{BB962C8B-B14F-4D97-AF65-F5344CB8AC3E}">
        <p14:creationId xmlns="" xmlns:p14="http://schemas.microsoft.com/office/powerpoint/2010/main" val="189789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a:lnSpc>
                <a:spcPct val="150000"/>
              </a:lnSpc>
            </a:pPr>
            <a:r>
              <a:rPr lang="en-US" sz="2400" b="1" u="sng" dirty="0"/>
              <a:t>Rotator cuff strengthening:</a:t>
            </a:r>
          </a:p>
          <a:p>
            <a:pPr>
              <a:lnSpc>
                <a:spcPct val="150000"/>
              </a:lnSpc>
            </a:pPr>
            <a:r>
              <a:rPr lang="en-US" sz="2400" dirty="0"/>
              <a:t>Exercises: </a:t>
            </a:r>
          </a:p>
          <a:p>
            <a:pPr>
              <a:lnSpc>
                <a:spcPct val="150000"/>
              </a:lnSpc>
            </a:pPr>
            <a:r>
              <a:rPr lang="en-US" sz="2400" b="1" dirty="0"/>
              <a:t>External rotation </a:t>
            </a:r>
            <a:r>
              <a:rPr lang="en-US" sz="2400" dirty="0"/>
              <a:t>in side-lying and standing</a:t>
            </a:r>
          </a:p>
          <a:p>
            <a:pPr>
              <a:lnSpc>
                <a:spcPct val="150000"/>
              </a:lnSpc>
            </a:pPr>
            <a:r>
              <a:rPr lang="en-US" sz="2400" b="1" dirty="0" err="1"/>
              <a:t>Scaption</a:t>
            </a:r>
            <a:r>
              <a:rPr lang="en-US" sz="2400" b="1" dirty="0"/>
              <a:t> </a:t>
            </a:r>
            <a:r>
              <a:rPr lang="en-US" sz="2400" dirty="0"/>
              <a:t>in standing</a:t>
            </a:r>
          </a:p>
          <a:p>
            <a:pPr>
              <a:lnSpc>
                <a:spcPct val="150000"/>
              </a:lnSpc>
            </a:pPr>
            <a:r>
              <a:rPr lang="en-US" sz="2400" b="1" dirty="0"/>
              <a:t>Internal rotation </a:t>
            </a:r>
            <a:r>
              <a:rPr lang="en-US" sz="2400" dirty="0"/>
              <a:t>in supine.</a:t>
            </a:r>
          </a:p>
          <a:p>
            <a:pPr>
              <a:lnSpc>
                <a:spcPct val="150000"/>
              </a:lnSpc>
            </a:pPr>
            <a:r>
              <a:rPr lang="en-US" sz="2400" dirty="0"/>
              <a:t>Strengthening exercises can be performed </a:t>
            </a:r>
            <a:r>
              <a:rPr lang="en-US" sz="2400" dirty="0" err="1"/>
              <a:t>isometrically</a:t>
            </a:r>
            <a:r>
              <a:rPr lang="en-US" sz="2400" dirty="0"/>
              <a:t>. And </a:t>
            </a:r>
            <a:r>
              <a:rPr lang="en-US" sz="2400" dirty="0" err="1"/>
              <a:t>isotonically</a:t>
            </a:r>
            <a:r>
              <a:rPr lang="en-US" sz="2400" dirty="0"/>
              <a:t> according to pain.</a:t>
            </a:r>
          </a:p>
          <a:p>
            <a:pPr>
              <a:lnSpc>
                <a:spcPct val="150000"/>
              </a:lnSpc>
            </a:pPr>
            <a:r>
              <a:rPr lang="en-US" sz="2400" dirty="0"/>
              <a:t>repetitions: 10 repetitions of for 3 sets</a:t>
            </a:r>
          </a:p>
          <a:p>
            <a:pPr>
              <a:lnSpc>
                <a:spcPct val="150000"/>
              </a:lnSpc>
            </a:pPr>
            <a:r>
              <a:rPr lang="en-US" sz="2400" dirty="0"/>
              <a:t> frequency: 4 times/week</a:t>
            </a:r>
          </a:p>
          <a:p>
            <a:pPr>
              <a:lnSpc>
                <a:spcPct val="150000"/>
              </a:lnSpc>
            </a:pPr>
            <a:r>
              <a:rPr lang="en-US" sz="2400" dirty="0"/>
              <a:t>Duration: 3 weeks</a:t>
            </a:r>
          </a:p>
          <a:p>
            <a:endParaRPr lang="en-IN" dirty="0"/>
          </a:p>
        </p:txBody>
      </p:sp>
    </p:spTree>
    <p:extLst>
      <p:ext uri="{BB962C8B-B14F-4D97-AF65-F5344CB8AC3E}">
        <p14:creationId xmlns="" xmlns:p14="http://schemas.microsoft.com/office/powerpoint/2010/main" val="330387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1">
                    <a:lumMod val="50000"/>
                  </a:schemeClr>
                </a:solidFill>
                <a:latin typeface="Bahnschrift SemiBold Condensed" panose="020B0502040204020203" pitchFamily="34" charset="0"/>
              </a:rPr>
              <a:t>Contents </a:t>
            </a:r>
            <a:endParaRPr lang="en-IN" dirty="0">
              <a:solidFill>
                <a:schemeClr val="accent1">
                  <a:lumMod val="50000"/>
                </a:schemeClr>
              </a:solidFill>
              <a:latin typeface="Bahnschrift SemiBold Condensed" panose="020B0502040204020203" pitchFamily="34" charset="0"/>
            </a:endParaRPr>
          </a:p>
        </p:txBody>
      </p:sp>
      <p:sp>
        <p:nvSpPr>
          <p:cNvPr id="3" name="Content Placeholder 2"/>
          <p:cNvSpPr>
            <a:spLocks noGrp="1"/>
          </p:cNvSpPr>
          <p:nvPr>
            <p:ph idx="1"/>
          </p:nvPr>
        </p:nvSpPr>
        <p:spPr/>
        <p:txBody>
          <a:bodyPr/>
          <a:lstStyle/>
          <a:p>
            <a:r>
              <a:rPr lang="en-US" dirty="0">
                <a:latin typeface="Bahnschrift SemiBold Condensed" panose="020B0502040204020203" pitchFamily="34" charset="0"/>
              </a:rPr>
              <a:t> </a:t>
            </a:r>
            <a:r>
              <a:rPr lang="en-US" dirty="0">
                <a:solidFill>
                  <a:schemeClr val="accent1">
                    <a:lumMod val="50000"/>
                  </a:schemeClr>
                </a:solidFill>
                <a:latin typeface="Bahnschrift SemiBold Condensed" panose="020B0502040204020203" pitchFamily="34" charset="0"/>
              </a:rPr>
              <a:t>Definition </a:t>
            </a:r>
          </a:p>
          <a:p>
            <a:r>
              <a:rPr lang="en-US" dirty="0">
                <a:solidFill>
                  <a:schemeClr val="accent1">
                    <a:lumMod val="50000"/>
                  </a:schemeClr>
                </a:solidFill>
                <a:latin typeface="Bahnschrift SemiBold Condensed" panose="020B0502040204020203" pitchFamily="34" charset="0"/>
              </a:rPr>
              <a:t> Causes </a:t>
            </a:r>
          </a:p>
          <a:p>
            <a:r>
              <a:rPr lang="en-US" dirty="0">
                <a:solidFill>
                  <a:schemeClr val="accent1">
                    <a:lumMod val="50000"/>
                  </a:schemeClr>
                </a:solidFill>
                <a:latin typeface="Bahnschrift SemiBold Condensed" panose="020B0502040204020203" pitchFamily="34" charset="0"/>
              </a:rPr>
              <a:t> Pathology </a:t>
            </a:r>
          </a:p>
          <a:p>
            <a:r>
              <a:rPr lang="en-US" dirty="0">
                <a:solidFill>
                  <a:schemeClr val="accent1">
                    <a:lumMod val="50000"/>
                  </a:schemeClr>
                </a:solidFill>
                <a:latin typeface="Bahnschrift SemiBold Condensed" panose="020B0502040204020203" pitchFamily="34" charset="0"/>
              </a:rPr>
              <a:t> Clinical features </a:t>
            </a:r>
          </a:p>
          <a:p>
            <a:r>
              <a:rPr lang="en-US" dirty="0">
                <a:solidFill>
                  <a:schemeClr val="accent1">
                    <a:lumMod val="50000"/>
                  </a:schemeClr>
                </a:solidFill>
                <a:latin typeface="Bahnschrift SemiBold Condensed" panose="020B0502040204020203" pitchFamily="34" charset="0"/>
              </a:rPr>
              <a:t> Types </a:t>
            </a:r>
          </a:p>
          <a:p>
            <a:r>
              <a:rPr lang="en-US" dirty="0">
                <a:solidFill>
                  <a:schemeClr val="accent1">
                    <a:lumMod val="50000"/>
                  </a:schemeClr>
                </a:solidFill>
                <a:latin typeface="Bahnschrift SemiBold Condensed" panose="020B0502040204020203" pitchFamily="34" charset="0"/>
              </a:rPr>
              <a:t> Investigations </a:t>
            </a:r>
          </a:p>
          <a:p>
            <a:r>
              <a:rPr lang="en-US" dirty="0">
                <a:solidFill>
                  <a:schemeClr val="accent1">
                    <a:lumMod val="50000"/>
                  </a:schemeClr>
                </a:solidFill>
                <a:latin typeface="Bahnschrift SemiBold Condensed" panose="020B0502040204020203" pitchFamily="34" charset="0"/>
              </a:rPr>
              <a:t> Management</a:t>
            </a:r>
            <a:endParaRPr lang="en-IN" dirty="0">
              <a:solidFill>
                <a:schemeClr val="accent1">
                  <a:lumMod val="50000"/>
                </a:schemeClr>
              </a:solidFill>
              <a:latin typeface="Bahnschrift SemiBold Condensed" panose="020B0502040204020203" pitchFamily="34" charset="0"/>
            </a:endParaRPr>
          </a:p>
        </p:txBody>
      </p:sp>
    </p:spTree>
    <p:extLst>
      <p:ext uri="{BB962C8B-B14F-4D97-AF65-F5344CB8AC3E}">
        <p14:creationId xmlns="" xmlns:p14="http://schemas.microsoft.com/office/powerpoint/2010/main" val="33349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US" sz="2400" b="1" u="sng" dirty="0"/>
              <a:t>PNF contract relax technique:</a:t>
            </a:r>
          </a:p>
          <a:p>
            <a:pPr>
              <a:lnSpc>
                <a:spcPct val="150000"/>
              </a:lnSpc>
            </a:pPr>
            <a:r>
              <a:rPr lang="en-US" sz="2400" dirty="0"/>
              <a:t>For internal rotators (</a:t>
            </a:r>
            <a:r>
              <a:rPr lang="en-US" sz="2400" dirty="0" err="1"/>
              <a:t>subscapuaris</a:t>
            </a:r>
            <a:r>
              <a:rPr lang="en-US" sz="2400" dirty="0"/>
              <a:t>)</a:t>
            </a:r>
          </a:p>
          <a:p>
            <a:pPr>
              <a:lnSpc>
                <a:spcPct val="150000"/>
              </a:lnSpc>
            </a:pPr>
            <a:r>
              <a:rPr lang="en-US" sz="2400" dirty="0"/>
              <a:t>7 seconds contraction and 15 seconds relaxation in external rotation.</a:t>
            </a:r>
          </a:p>
          <a:p>
            <a:pPr>
              <a:lnSpc>
                <a:spcPct val="150000"/>
              </a:lnSpc>
            </a:pPr>
            <a:r>
              <a:rPr lang="en-US" sz="2400" dirty="0"/>
              <a:t>Repetitions: 5 </a:t>
            </a:r>
          </a:p>
          <a:p>
            <a:pPr>
              <a:lnSpc>
                <a:spcPct val="150000"/>
              </a:lnSpc>
            </a:pPr>
            <a:r>
              <a:rPr lang="en-US" sz="2400" dirty="0"/>
              <a:t>Frequency: once in a day for 2 days/week</a:t>
            </a:r>
          </a:p>
          <a:p>
            <a:pPr>
              <a:lnSpc>
                <a:spcPct val="150000"/>
              </a:lnSpc>
            </a:pPr>
            <a:r>
              <a:rPr lang="en-US" sz="2400" dirty="0"/>
              <a:t>Duration: 4 weeks.</a:t>
            </a:r>
          </a:p>
          <a:p>
            <a:endParaRPr lang="en-IN" dirty="0"/>
          </a:p>
        </p:txBody>
      </p:sp>
    </p:spTree>
    <p:extLst>
      <p:ext uri="{BB962C8B-B14F-4D97-AF65-F5344CB8AC3E}">
        <p14:creationId xmlns="" xmlns:p14="http://schemas.microsoft.com/office/powerpoint/2010/main" val="248683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US" sz="2400" b="1" u="sng" dirty="0"/>
              <a:t>D2 flexion and extension pattern:</a:t>
            </a:r>
          </a:p>
          <a:p>
            <a:pPr>
              <a:lnSpc>
                <a:spcPct val="150000"/>
              </a:lnSpc>
            </a:pPr>
            <a:r>
              <a:rPr lang="en-US" sz="2400" dirty="0"/>
              <a:t>Repetitions: 8, 2 sets per session.</a:t>
            </a:r>
          </a:p>
          <a:p>
            <a:pPr>
              <a:lnSpc>
                <a:spcPct val="150000"/>
              </a:lnSpc>
            </a:pPr>
            <a:r>
              <a:rPr lang="en-US" sz="2400" dirty="0"/>
              <a:t>Each repetitions held for 5-10 seconds</a:t>
            </a:r>
          </a:p>
          <a:p>
            <a:pPr>
              <a:lnSpc>
                <a:spcPct val="150000"/>
              </a:lnSpc>
            </a:pPr>
            <a:r>
              <a:rPr lang="en-US" sz="2400" dirty="0"/>
              <a:t>Frequency: 1 session/day</a:t>
            </a:r>
          </a:p>
          <a:p>
            <a:pPr>
              <a:lnSpc>
                <a:spcPct val="150000"/>
              </a:lnSpc>
            </a:pPr>
            <a:r>
              <a:rPr lang="en-US" sz="2400" dirty="0"/>
              <a:t>Duration: 2 weeks</a:t>
            </a:r>
          </a:p>
          <a:p>
            <a:pPr marL="0" indent="0">
              <a:buNone/>
            </a:pPr>
            <a:endParaRPr lang="en-IN" dirty="0"/>
          </a:p>
        </p:txBody>
      </p:sp>
    </p:spTree>
    <p:extLst>
      <p:ext uri="{BB962C8B-B14F-4D97-AF65-F5344CB8AC3E}">
        <p14:creationId xmlns="" xmlns:p14="http://schemas.microsoft.com/office/powerpoint/2010/main" val="395237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736600" y="2136339"/>
            <a:ext cx="10718800" cy="2169825"/>
          </a:xfrm>
          <a:prstGeom prst="rect">
            <a:avLst/>
          </a:prstGeom>
        </p:spPr>
        <p:txBody>
          <a:bodyPr wrap="square">
            <a:spAutoFit/>
          </a:bodyPr>
          <a:lstStyle/>
          <a:p>
            <a:pPr>
              <a:lnSpc>
                <a:spcPct val="150000"/>
              </a:lnSpc>
            </a:pPr>
            <a:r>
              <a:rPr lang="en-US" b="1" u="sng" dirty="0"/>
              <a:t>Hold-relax</a:t>
            </a:r>
            <a:r>
              <a:rPr lang="en-US" dirty="0"/>
              <a:t>:</a:t>
            </a:r>
          </a:p>
          <a:p>
            <a:pPr>
              <a:lnSpc>
                <a:spcPct val="150000"/>
              </a:lnSpc>
            </a:pPr>
            <a:r>
              <a:rPr lang="en-US" dirty="0"/>
              <a:t>For improving D2 flexion pattern.</a:t>
            </a:r>
          </a:p>
          <a:p>
            <a:pPr>
              <a:lnSpc>
                <a:spcPct val="150000"/>
              </a:lnSpc>
            </a:pPr>
            <a:r>
              <a:rPr lang="en-US" dirty="0"/>
              <a:t>10 seconds antagonist muscle contraction flowed by voluntary relaxation.</a:t>
            </a:r>
          </a:p>
          <a:p>
            <a:pPr>
              <a:lnSpc>
                <a:spcPct val="150000"/>
              </a:lnSpc>
            </a:pPr>
            <a:r>
              <a:rPr lang="en-US" dirty="0"/>
              <a:t>Repetitions: 5 times/session.</a:t>
            </a:r>
          </a:p>
          <a:p>
            <a:pPr>
              <a:lnSpc>
                <a:spcPct val="150000"/>
              </a:lnSpc>
            </a:pPr>
            <a:r>
              <a:rPr lang="en-US" dirty="0"/>
              <a:t>Frequency: once in a day., 3days/week, for 4 weeks</a:t>
            </a:r>
          </a:p>
        </p:txBody>
      </p:sp>
    </p:spTree>
    <p:extLst>
      <p:ext uri="{BB962C8B-B14F-4D97-AF65-F5344CB8AC3E}">
        <p14:creationId xmlns="" xmlns:p14="http://schemas.microsoft.com/office/powerpoint/2010/main" val="52573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5750" y="726281"/>
            <a:ext cx="28575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6850" y="2628900"/>
            <a:ext cx="2400300" cy="190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96924" y="4572000"/>
            <a:ext cx="4473575" cy="2337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18150" y="-31750"/>
            <a:ext cx="5185833" cy="6889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9561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38137" y="246856"/>
            <a:ext cx="3133725" cy="3524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0700" y="3683000"/>
            <a:ext cx="4229100" cy="281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53050" y="171982"/>
            <a:ext cx="6038850" cy="61399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1712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96619" y="327025"/>
            <a:ext cx="7077562" cy="40243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001002" y="2484438"/>
            <a:ext cx="2747962" cy="2747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91304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a:t>
            </a:r>
            <a:r>
              <a:rPr lang="en-US" dirty="0" err="1"/>
              <a:t>Strectching</a:t>
            </a:r>
            <a:r>
              <a:rPr lang="en-US" dirty="0"/>
              <a:t> exercise </a:t>
            </a:r>
          </a:p>
          <a:p>
            <a:r>
              <a:rPr lang="en-US" dirty="0"/>
              <a:t> Scapular stabilization exercises </a:t>
            </a:r>
            <a:endParaRPr lang="en-IN" dirty="0"/>
          </a:p>
        </p:txBody>
      </p:sp>
    </p:spTree>
    <p:extLst>
      <p:ext uri="{BB962C8B-B14F-4D97-AF65-F5344CB8AC3E}">
        <p14:creationId xmlns="" xmlns:p14="http://schemas.microsoft.com/office/powerpoint/2010/main" val="196830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endParaRPr lang="en-IN" dirty="0"/>
          </a:p>
        </p:txBody>
      </p:sp>
      <p:sp>
        <p:nvSpPr>
          <p:cNvPr id="3" name="Content Placeholder 2"/>
          <p:cNvSpPr>
            <a:spLocks noGrp="1"/>
          </p:cNvSpPr>
          <p:nvPr>
            <p:ph idx="1"/>
          </p:nvPr>
        </p:nvSpPr>
        <p:spPr/>
        <p:txBody>
          <a:bodyPr>
            <a:normAutofit/>
          </a:bodyPr>
          <a:lstStyle/>
          <a:p>
            <a:r>
              <a:rPr lang="en-US" dirty="0"/>
              <a:t> </a:t>
            </a:r>
            <a:r>
              <a:rPr lang="en-US" dirty="0">
                <a:latin typeface="Bahnschrift SemiBold Condensed" panose="020B0502040204020203" pitchFamily="34" charset="0"/>
              </a:rPr>
              <a:t>Post operative stiffness </a:t>
            </a:r>
          </a:p>
          <a:p>
            <a:endParaRPr lang="en-US" dirty="0">
              <a:latin typeface="Bahnschrift SemiBold Condensed" panose="020B0502040204020203" pitchFamily="34" charset="0"/>
            </a:endParaRPr>
          </a:p>
          <a:p>
            <a:pPr marL="0" indent="0">
              <a:buNone/>
            </a:pPr>
            <a:endParaRPr lang="en-US" dirty="0">
              <a:latin typeface="Bahnschrift SemiBold Condensed" panose="020B0502040204020203" pitchFamily="34" charset="0"/>
            </a:endParaRPr>
          </a:p>
          <a:p>
            <a:r>
              <a:rPr lang="en-US" dirty="0">
                <a:latin typeface="Bahnschrift SemiBold Condensed" panose="020B0502040204020203" pitchFamily="34" charset="0"/>
              </a:rPr>
              <a:t> Age</a:t>
            </a:r>
          </a:p>
          <a:p>
            <a:r>
              <a:rPr lang="en-US" dirty="0">
                <a:latin typeface="Bahnschrift SemiBold Condensed" panose="020B0502040204020203" pitchFamily="34" charset="0"/>
              </a:rPr>
              <a:t> injury </a:t>
            </a:r>
          </a:p>
          <a:p>
            <a:r>
              <a:rPr lang="en-US" dirty="0">
                <a:latin typeface="Bahnschrift SemiBold Condensed" panose="020B0502040204020203" pitchFamily="34" charset="0"/>
              </a:rPr>
              <a:t>Diabetes </a:t>
            </a:r>
            <a:endParaRPr lang="en-IN" dirty="0">
              <a:latin typeface="Bahnschrift SemiBold Condensed" panose="020B0502040204020203"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233799503"/>
              </p:ext>
            </p:extLst>
          </p:nvPr>
        </p:nvGraphicFramePr>
        <p:xfrm>
          <a:off x="1790700" y="2777066"/>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370840">
                <a:tc>
                  <a:txBody>
                    <a:bodyPr/>
                    <a:lstStyle/>
                    <a:p>
                      <a:r>
                        <a:rPr lang="en-US" dirty="0"/>
                        <a:t>CABG</a:t>
                      </a:r>
                      <a:endParaRPr lang="en-IN" dirty="0"/>
                    </a:p>
                  </a:txBody>
                  <a:tcPr/>
                </a:tc>
                <a:tc>
                  <a:txBody>
                    <a:bodyPr/>
                    <a:lstStyle/>
                    <a:p>
                      <a:r>
                        <a:rPr lang="en-US" dirty="0"/>
                        <a:t>Radical</a:t>
                      </a:r>
                      <a:r>
                        <a:rPr lang="en-US" baseline="0" dirty="0"/>
                        <a:t> mastectomy</a:t>
                      </a:r>
                      <a:endParaRPr lang="en-IN" dirty="0"/>
                    </a:p>
                  </a:txBody>
                  <a:tcPr/>
                </a:tc>
                <a:tc>
                  <a:txBody>
                    <a:bodyPr/>
                    <a:lstStyle/>
                    <a:p>
                      <a:r>
                        <a:rPr lang="en-US" dirty="0"/>
                        <a:t>Post op shoulder</a:t>
                      </a:r>
                      <a:r>
                        <a:rPr lang="en-US" baseline="0" dirty="0"/>
                        <a:t> cases </a:t>
                      </a:r>
                      <a:endParaRPr lang="en-IN"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22952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IN" dirty="0">
                <a:latin typeface="Bahnschrift SemiBold Condensed" panose="020B0502040204020203" pitchFamily="34" charset="0"/>
              </a:rPr>
              <a:t>Primary - Onset is generally idiopathic (it comes on for no attributable reason)</a:t>
            </a:r>
          </a:p>
          <a:p>
            <a:pPr>
              <a:lnSpc>
                <a:spcPct val="150000"/>
              </a:lnSpc>
            </a:pPr>
            <a:r>
              <a:rPr lang="en-IN" dirty="0">
                <a:latin typeface="Bahnschrift SemiBold Condensed" panose="020B0502040204020203" pitchFamily="34" charset="0"/>
              </a:rPr>
              <a:t>Secondary - Results from a known cause, predisposing factor or surgical </a:t>
            </a:r>
            <a:r>
              <a:rPr lang="en-IN" dirty="0" err="1">
                <a:latin typeface="Bahnschrift SemiBold Condensed" panose="020B0502040204020203" pitchFamily="34" charset="0"/>
              </a:rPr>
              <a:t>event.A</a:t>
            </a:r>
            <a:r>
              <a:rPr lang="en-IN" dirty="0">
                <a:latin typeface="Bahnschrift SemiBold Condensed" panose="020B0502040204020203" pitchFamily="34" charset="0"/>
              </a:rPr>
              <a:t> secondary frozen shoulder can be the result of several predisposing factors. For example, post surgery, post-stroke and post-injury. Where post-injury, there may be an altered movement pattern to protect the painful structures, which will in turn change the motor control of the shoulder, reducing the range of motion, and gradually stiffens up the joint.</a:t>
            </a:r>
          </a:p>
          <a:p>
            <a:pPr>
              <a:lnSpc>
                <a:spcPct val="150000"/>
              </a:lnSpc>
            </a:pPr>
            <a:endParaRPr lang="en-IN" dirty="0">
              <a:latin typeface="Bahnschrift SemiBold Condensed" panose="020B0502040204020203" pitchFamily="34" charset="0"/>
            </a:endParaRPr>
          </a:p>
        </p:txBody>
      </p:sp>
    </p:spTree>
    <p:extLst>
      <p:ext uri="{BB962C8B-B14F-4D97-AF65-F5344CB8AC3E}">
        <p14:creationId xmlns="" xmlns:p14="http://schemas.microsoft.com/office/powerpoint/2010/main" val="15578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latin typeface="Bahnschrift SemiBold Condensed" panose="020B0502040204020203" pitchFamily="34" charset="0"/>
              </a:rPr>
              <a:t>Three subcategories of secondary frozen shoulder </a:t>
            </a:r>
            <a:r>
              <a:rPr lang="en-IN" dirty="0" err="1">
                <a:latin typeface="Bahnschrift SemiBold Condensed" panose="020B0502040204020203" pitchFamily="34" charset="0"/>
              </a:rPr>
              <a:t>include:Systemic</a:t>
            </a:r>
            <a:r>
              <a:rPr lang="en-IN" dirty="0">
                <a:latin typeface="Bahnschrift SemiBold Condensed" panose="020B0502040204020203" pitchFamily="34" charset="0"/>
              </a:rPr>
              <a:t> (diabetes mellitus  and other metabolic conditions);</a:t>
            </a:r>
          </a:p>
          <a:p>
            <a:r>
              <a:rPr lang="en-IN" dirty="0">
                <a:latin typeface="Bahnschrift SemiBold Condensed" panose="020B0502040204020203" pitchFamily="34" charset="0"/>
              </a:rPr>
              <a:t>Extrinsic factors (cardiopulmonary disease, cervical disc, CVA, </a:t>
            </a:r>
            <a:r>
              <a:rPr lang="en-IN" dirty="0" err="1">
                <a:latin typeface="Bahnschrift SemiBold Condensed" panose="020B0502040204020203" pitchFamily="34" charset="0"/>
              </a:rPr>
              <a:t>humerus</a:t>
            </a:r>
            <a:r>
              <a:rPr lang="en-IN" dirty="0">
                <a:latin typeface="Bahnschrift SemiBold Condensed" panose="020B0502040204020203" pitchFamily="34" charset="0"/>
              </a:rPr>
              <a:t> fractures, Parkinson’s disease)</a:t>
            </a:r>
          </a:p>
          <a:p>
            <a:r>
              <a:rPr lang="en-IN" dirty="0">
                <a:latin typeface="Bahnschrift SemiBold Condensed" panose="020B0502040204020203" pitchFamily="34" charset="0"/>
              </a:rPr>
              <a:t>Intrinsic factors (rotator cuff pathologies, biceps tendinopathy, calcific tendinopathy, AC joint arthritis).</a:t>
            </a:r>
          </a:p>
        </p:txBody>
      </p:sp>
    </p:spTree>
    <p:extLst>
      <p:ext uri="{BB962C8B-B14F-4D97-AF65-F5344CB8AC3E}">
        <p14:creationId xmlns="" xmlns:p14="http://schemas.microsoft.com/office/powerpoint/2010/main" val="149396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 </a:t>
            </a:r>
            <a:endParaRPr lang="en-IN" dirty="0"/>
          </a:p>
        </p:txBody>
      </p:sp>
      <p:sp>
        <p:nvSpPr>
          <p:cNvPr id="3" name="Content Placeholder 2"/>
          <p:cNvSpPr>
            <a:spLocks noGrp="1"/>
          </p:cNvSpPr>
          <p:nvPr>
            <p:ph idx="1"/>
          </p:nvPr>
        </p:nvSpPr>
        <p:spPr/>
        <p:txBody>
          <a:bodyPr>
            <a:normAutofit fontScale="92500" lnSpcReduction="10000"/>
          </a:bodyPr>
          <a:lstStyle/>
          <a:p>
            <a:r>
              <a:rPr lang="en-US" sz="2400" dirty="0">
                <a:latin typeface="+mj-lt"/>
              </a:rPr>
              <a:t> </a:t>
            </a:r>
            <a:r>
              <a:rPr lang="en-US" sz="2400" dirty="0">
                <a:latin typeface="Bahnschrift SemiBold Condensed" panose="020B0502040204020203" pitchFamily="34" charset="0"/>
              </a:rPr>
              <a:t>Contracture of any of the soft tissue stabilizers</a:t>
            </a:r>
          </a:p>
          <a:p>
            <a:endParaRPr lang="en-US" sz="2400" dirty="0">
              <a:latin typeface="Bahnschrift SemiBold Condensed" panose="020B0502040204020203" pitchFamily="34" charset="0"/>
            </a:endParaRPr>
          </a:p>
          <a:p>
            <a:pPr marL="0" indent="0">
              <a:buNone/>
            </a:pPr>
            <a:endParaRPr lang="en-US" sz="2400" dirty="0">
              <a:latin typeface="Bahnschrift SemiBold Condensed" panose="020B0502040204020203" pitchFamily="34" charset="0"/>
            </a:endParaRPr>
          </a:p>
          <a:p>
            <a:pPr marL="0" indent="0">
              <a:buNone/>
            </a:pPr>
            <a:r>
              <a:rPr lang="en-US" sz="2400" dirty="0">
                <a:latin typeface="Bahnschrift SemiBold Condensed" panose="020B0502040204020203" pitchFamily="34" charset="0"/>
              </a:rPr>
              <a:t>    Like GH ligament, </a:t>
            </a:r>
            <a:r>
              <a:rPr lang="en-US" sz="2400" dirty="0" err="1">
                <a:latin typeface="Bahnschrift SemiBold Condensed" panose="020B0502040204020203" pitchFamily="34" charset="0"/>
              </a:rPr>
              <a:t>coracohumeral</a:t>
            </a:r>
            <a:r>
              <a:rPr lang="en-US" sz="2400" dirty="0">
                <a:latin typeface="Bahnschrift SemiBold Condensed" panose="020B0502040204020203" pitchFamily="34" charset="0"/>
              </a:rPr>
              <a:t> ligament, shoulder capsule, RC musculature and tendons</a:t>
            </a:r>
          </a:p>
          <a:p>
            <a:pPr marL="0" indent="0">
              <a:buNone/>
            </a:pPr>
            <a:endParaRPr lang="en-US" sz="2400" dirty="0">
              <a:latin typeface="Bahnschrift SemiBold Condensed" panose="020B0502040204020203" pitchFamily="34" charset="0"/>
            </a:endParaRPr>
          </a:p>
          <a:p>
            <a:pPr marL="0" indent="0">
              <a:buNone/>
            </a:pPr>
            <a:endParaRPr lang="en-US" sz="2400" dirty="0">
              <a:latin typeface="Bahnschrift SemiBold Condensed" panose="020B0502040204020203" pitchFamily="34" charset="0"/>
            </a:endParaRPr>
          </a:p>
          <a:p>
            <a:pPr marL="0" indent="0">
              <a:buNone/>
            </a:pPr>
            <a:r>
              <a:rPr lang="en-US" sz="2400" dirty="0">
                <a:latin typeface="Bahnschrift SemiBold Condensed" panose="020B0502040204020203" pitchFamily="34" charset="0"/>
              </a:rPr>
              <a:t>    Results in constriction of GH joint </a:t>
            </a:r>
          </a:p>
          <a:p>
            <a:pPr marL="0" indent="0">
              <a:buNone/>
            </a:pPr>
            <a:endParaRPr lang="en-US" sz="2400" dirty="0">
              <a:latin typeface="Bahnschrift SemiBold Condensed" panose="020B0502040204020203" pitchFamily="34" charset="0"/>
            </a:endParaRPr>
          </a:p>
          <a:p>
            <a:pPr marL="0" indent="0">
              <a:buNone/>
            </a:pPr>
            <a:r>
              <a:rPr lang="en-US" sz="2400" dirty="0">
                <a:latin typeface="Bahnschrift SemiBold Condensed" panose="020B0502040204020203" pitchFamily="34" charset="0"/>
              </a:rPr>
              <a:t> </a:t>
            </a:r>
          </a:p>
          <a:p>
            <a:pPr marL="0" indent="0">
              <a:buNone/>
            </a:pPr>
            <a:r>
              <a:rPr lang="en-US" sz="2400" dirty="0">
                <a:latin typeface="Bahnschrift SemiBold Condensed" panose="020B0502040204020203" pitchFamily="34" charset="0"/>
              </a:rPr>
              <a:t>    Leading to clinical picture of adhesive capsulitis </a:t>
            </a:r>
          </a:p>
          <a:p>
            <a:endParaRPr lang="en-IN" dirty="0">
              <a:latin typeface="Bahnschrift SemiBold Condensed" panose="020B0502040204020203" pitchFamily="34" charset="0"/>
            </a:endParaRPr>
          </a:p>
        </p:txBody>
      </p:sp>
      <p:sp>
        <p:nvSpPr>
          <p:cNvPr id="4" name="Down Arrow 3"/>
          <p:cNvSpPr/>
          <p:nvPr/>
        </p:nvSpPr>
        <p:spPr>
          <a:xfrm>
            <a:off x="3454400" y="2627086"/>
            <a:ext cx="377371" cy="667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54400" y="4977721"/>
            <a:ext cx="414337" cy="682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54400" y="3802290"/>
            <a:ext cx="414337" cy="682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701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latin typeface="Bahnschrift SemiBold SemiConden" pitchFamily="34" charset="0"/>
              </a:rPr>
              <a:t>The capsule gets markedly thickened </a:t>
            </a:r>
          </a:p>
          <a:p>
            <a:r>
              <a:rPr lang="en-US" dirty="0">
                <a:latin typeface="Bahnschrift SemiBold SemiConden" pitchFamily="34" charset="0"/>
              </a:rPr>
              <a:t> There is paucity of synovial fluid within the joint </a:t>
            </a:r>
          </a:p>
          <a:p>
            <a:r>
              <a:rPr lang="en-US" dirty="0">
                <a:latin typeface="Bahnschrift SemiBold SemiConden" pitchFamily="34" charset="0"/>
              </a:rPr>
              <a:t> Primary AC</a:t>
            </a:r>
          </a:p>
          <a:p>
            <a:endParaRPr lang="en-US" dirty="0">
              <a:latin typeface="Bahnschrift SemiBold SemiConden" pitchFamily="34" charset="0"/>
            </a:endParaRPr>
          </a:p>
          <a:p>
            <a:pPr marL="0" indent="0">
              <a:buNone/>
            </a:pPr>
            <a:r>
              <a:rPr lang="en-US" dirty="0">
                <a:latin typeface="Bahnschrift SemiBold SemiConden" pitchFamily="34" charset="0"/>
              </a:rPr>
              <a:t>    Leads to patchy synovitis </a:t>
            </a:r>
          </a:p>
          <a:p>
            <a:r>
              <a:rPr lang="en-US" dirty="0">
                <a:latin typeface="Bahnschrift SemiBold SemiConden" pitchFamily="34" charset="0"/>
              </a:rPr>
              <a:t> Chronic AC</a:t>
            </a:r>
          </a:p>
          <a:p>
            <a:endParaRPr lang="en-US" dirty="0">
              <a:latin typeface="Bahnschrift SemiBold SemiConden" pitchFamily="34" charset="0"/>
            </a:endParaRPr>
          </a:p>
          <a:p>
            <a:endParaRPr lang="en-US" dirty="0">
              <a:latin typeface="Bahnschrift SemiBold SemiConden" pitchFamily="34" charset="0"/>
            </a:endParaRPr>
          </a:p>
          <a:p>
            <a:pPr marL="0" indent="0">
              <a:buNone/>
            </a:pPr>
            <a:r>
              <a:rPr lang="en-US" dirty="0">
                <a:latin typeface="Bahnschrift SemiBold SemiConden" pitchFamily="34" charset="0"/>
              </a:rPr>
              <a:t>Leads to thickening of </a:t>
            </a:r>
            <a:r>
              <a:rPr lang="en-US" dirty="0" err="1">
                <a:latin typeface="Bahnschrift SemiBold SemiConden" pitchFamily="34" charset="0"/>
              </a:rPr>
              <a:t>coracohumeral</a:t>
            </a:r>
            <a:r>
              <a:rPr lang="en-US" dirty="0">
                <a:latin typeface="Bahnschrift SemiBold SemiConden" pitchFamily="34" charset="0"/>
              </a:rPr>
              <a:t> ligament and rotator interval tissues   </a:t>
            </a:r>
            <a:endParaRPr lang="en-IN" dirty="0">
              <a:latin typeface="Bahnschrift SemiBold SemiConden" pitchFamily="34" charset="0"/>
            </a:endParaRPr>
          </a:p>
          <a:p>
            <a:endParaRPr lang="en-IN" dirty="0"/>
          </a:p>
        </p:txBody>
      </p:sp>
      <p:sp>
        <p:nvSpPr>
          <p:cNvPr id="4" name="Down Arrow 3"/>
          <p:cNvSpPr/>
          <p:nvPr/>
        </p:nvSpPr>
        <p:spPr>
          <a:xfrm>
            <a:off x="1451429" y="3439886"/>
            <a:ext cx="406400"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1553029" y="4746171"/>
            <a:ext cx="464457" cy="6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07044" y="3309143"/>
            <a:ext cx="3559128" cy="31643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113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idx="1"/>
          </p:nvPr>
        </p:nvSpPr>
        <p:spPr/>
        <p:txBody>
          <a:bodyPr>
            <a:normAutofit lnSpcReduction="10000"/>
          </a:bodyPr>
          <a:lstStyle/>
          <a:p>
            <a:r>
              <a:rPr lang="en-US" sz="2400" dirty="0">
                <a:latin typeface="Bahnschrift SemiBold SemiConden" pitchFamily="34" charset="0"/>
              </a:rPr>
              <a:t>Synovium reveals</a:t>
            </a:r>
          </a:p>
          <a:p>
            <a:endParaRPr lang="en-US" sz="2400" dirty="0">
              <a:latin typeface="Bahnschrift SemiBold SemiConden" pitchFamily="34" charset="0"/>
            </a:endParaRPr>
          </a:p>
          <a:p>
            <a:endParaRPr lang="en-US" sz="2400" dirty="0">
              <a:latin typeface="Bahnschrift SemiBold SemiConden" pitchFamily="34" charset="0"/>
            </a:endParaRPr>
          </a:p>
          <a:p>
            <a:pPr marL="0" indent="0">
              <a:buNone/>
            </a:pPr>
            <a:r>
              <a:rPr lang="en-US" sz="2400" dirty="0">
                <a:latin typeface="Bahnschrift SemiBold SemiConden" pitchFamily="34" charset="0"/>
              </a:rPr>
              <a:t>Marked increase in severe cytokines</a:t>
            </a:r>
          </a:p>
          <a:p>
            <a:pPr marL="0" indent="0">
              <a:buNone/>
            </a:pPr>
            <a:endParaRPr lang="en-US" sz="2400" dirty="0">
              <a:latin typeface="Bahnschrift SemiBold SemiConden" pitchFamily="34" charset="0"/>
            </a:endParaRPr>
          </a:p>
          <a:p>
            <a:pPr marL="0" indent="0">
              <a:buNone/>
            </a:pPr>
            <a:r>
              <a:rPr lang="en-US" sz="2400" dirty="0">
                <a:latin typeface="Bahnschrift SemiBold SemiConden" pitchFamily="34" charset="0"/>
              </a:rPr>
              <a:t>Leading to  capsular fibroblasts </a:t>
            </a:r>
          </a:p>
          <a:p>
            <a:pPr marL="0" indent="0">
              <a:buNone/>
            </a:pPr>
            <a:endParaRPr lang="en-US" sz="2400" dirty="0">
              <a:latin typeface="Bahnschrift SemiBold SemiConden" pitchFamily="34" charset="0"/>
            </a:endParaRPr>
          </a:p>
          <a:p>
            <a:pPr marL="0" indent="0">
              <a:buNone/>
            </a:pPr>
            <a:endParaRPr lang="en-US" sz="2400" dirty="0">
              <a:latin typeface="Bahnschrift SemiBold SemiConden" pitchFamily="34" charset="0"/>
            </a:endParaRPr>
          </a:p>
          <a:p>
            <a:pPr marL="0" indent="0">
              <a:buNone/>
            </a:pPr>
            <a:r>
              <a:rPr lang="en-US" sz="2400" dirty="0">
                <a:latin typeface="Bahnschrift SemiBold SemiConden" pitchFamily="34" charset="0"/>
              </a:rPr>
              <a:t>Leading to collagen deposition  </a:t>
            </a:r>
            <a:endParaRPr lang="en-IN" sz="2400" dirty="0">
              <a:latin typeface="Bahnschrift SemiBold SemiConden" pitchFamily="34" charset="0"/>
            </a:endParaRPr>
          </a:p>
          <a:p>
            <a:endParaRPr lang="en-IN" dirty="0"/>
          </a:p>
        </p:txBody>
      </p:sp>
      <p:sp>
        <p:nvSpPr>
          <p:cNvPr id="6" name="Down Arrow 5"/>
          <p:cNvSpPr/>
          <p:nvPr/>
        </p:nvSpPr>
        <p:spPr>
          <a:xfrm>
            <a:off x="1640114" y="2569029"/>
            <a:ext cx="377372" cy="696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1654629" y="3737430"/>
            <a:ext cx="377372" cy="500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1698172" y="4804228"/>
            <a:ext cx="377372" cy="696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26382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IN" dirty="0"/>
          </a:p>
          <a:p>
            <a:r>
              <a:rPr lang="en-IN" dirty="0"/>
              <a:t> </a:t>
            </a:r>
            <a:r>
              <a:rPr lang="en-IN" dirty="0">
                <a:latin typeface="Bahnschrift SemiBold Condensed" panose="020B0502040204020203" pitchFamily="34" charset="0"/>
              </a:rPr>
              <a:t>The pathophysiology of frozen shoulder involves a diffuse inflammatory synovitis </a:t>
            </a:r>
          </a:p>
          <a:p>
            <a:pPr marL="0" indent="0">
              <a:buNone/>
            </a:pP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with subsequent adherence of the capsule and a loss of normal axillary pouch and joint volume, </a:t>
            </a:r>
          </a:p>
          <a:p>
            <a:pPr marL="0" indent="0">
              <a:buNone/>
            </a:pP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                 which in turn leads to a noteworthy loss of motion of the shoulder joint.</a:t>
            </a:r>
          </a:p>
          <a:p>
            <a:pPr marL="0" indent="0">
              <a:buNone/>
            </a:pPr>
            <a:endParaRPr lang="en-IN" dirty="0">
              <a:latin typeface="Bahnschrift SemiBold Condensed" panose="020B0502040204020203" pitchFamily="34" charset="0"/>
            </a:endParaRPr>
          </a:p>
          <a:p>
            <a:pPr marL="0" indent="0">
              <a:buNone/>
            </a:pPr>
            <a:r>
              <a:rPr lang="en-IN" dirty="0">
                <a:latin typeface="Bahnschrift SemiBold Condensed" panose="020B0502040204020203" pitchFamily="34" charset="0"/>
              </a:rPr>
              <a:t> The contracture of the capsule is thought to result from the adhesion of the capsular surfaces or fibroblastic proliferation in response to cytokine production</a:t>
            </a:r>
            <a:r>
              <a:rPr lang="en-IN" dirty="0"/>
              <a:t>. </a:t>
            </a:r>
          </a:p>
        </p:txBody>
      </p:sp>
      <p:sp>
        <p:nvSpPr>
          <p:cNvPr id="4" name="Down Arrow 3"/>
          <p:cNvSpPr/>
          <p:nvPr/>
        </p:nvSpPr>
        <p:spPr>
          <a:xfrm>
            <a:off x="3875314" y="2859315"/>
            <a:ext cx="484632" cy="624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3920090" y="3759199"/>
            <a:ext cx="439856" cy="551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359946" y="4717144"/>
            <a:ext cx="603940"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90047052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296</TotalTime>
  <Words>901</Words>
  <Application>Microsoft Office PowerPoint</Application>
  <PresentationFormat>Custom</PresentationFormat>
  <Paragraphs>163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Vapor Trail</vt:lpstr>
      <vt:lpstr> FROZEN SHOULDER/ Periarthritis shoulder/ stiff shoulder/ adhesive capsulitis </vt:lpstr>
      <vt:lpstr>Contents </vt:lpstr>
      <vt:lpstr>CAUSES</vt:lpstr>
      <vt:lpstr>Slide 4</vt:lpstr>
      <vt:lpstr>Slide 5</vt:lpstr>
      <vt:lpstr>PATHOLOGY </vt:lpstr>
      <vt:lpstr>Slide 7</vt:lpstr>
      <vt:lpstr>Slide 8</vt:lpstr>
      <vt:lpstr>Slide 9</vt:lpstr>
      <vt:lpstr>Slide 10</vt:lpstr>
      <vt:lpstr>STAGES OF ADHESIVE CAPSULITIS </vt:lpstr>
      <vt:lpstr>Slide 12</vt:lpstr>
      <vt:lpstr>GOALS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FROZEN SHOULDER</dc:title>
  <dc:creator>PRADYUMNA</dc:creator>
  <cp:lastModifiedBy>DOSS PARKASH</cp:lastModifiedBy>
  <cp:revision>39</cp:revision>
  <dcterms:created xsi:type="dcterms:W3CDTF">2021-04-22T16:49:46Z</dcterms:created>
  <dcterms:modified xsi:type="dcterms:W3CDTF">2024-07-05T03:01:45Z</dcterms:modified>
</cp:coreProperties>
</file>